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43" r:id="rId3"/>
    <p:sldId id="257" r:id="rId4"/>
    <p:sldId id="351" r:id="rId5"/>
    <p:sldId id="345" r:id="rId6"/>
    <p:sldId id="368" r:id="rId7"/>
    <p:sldId id="369" r:id="rId8"/>
    <p:sldId id="346" r:id="rId9"/>
    <p:sldId id="303" r:id="rId10"/>
    <p:sldId id="352" r:id="rId11"/>
    <p:sldId id="347" r:id="rId12"/>
    <p:sldId id="348" r:id="rId13"/>
    <p:sldId id="349" r:id="rId14"/>
    <p:sldId id="350" r:id="rId15"/>
    <p:sldId id="344" r:id="rId16"/>
    <p:sldId id="354" r:id="rId17"/>
    <p:sldId id="322" r:id="rId18"/>
    <p:sldId id="355" r:id="rId19"/>
    <p:sldId id="353" r:id="rId20"/>
    <p:sldId id="357" r:id="rId21"/>
    <p:sldId id="365" r:id="rId22"/>
    <p:sldId id="366" r:id="rId23"/>
    <p:sldId id="356" r:id="rId24"/>
    <p:sldId id="36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70" r:id="rId33"/>
    <p:sldId id="371" r:id="rId3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2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7F40E-8CED-445D-8922-4C346BF841F4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4B16D-B867-43C3-AAF6-D45A2D3E87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529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027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069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82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05D2A8-BA48-D038-08E0-2A6977E44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AA1A4E1-EB24-BE49-74AB-A7454FB85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03774CC-68C8-9257-E567-8E94EA946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DA7976E-5A61-409C-E73E-FECB82B92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025920B-1450-C22B-7438-D3674E33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736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2193C2-B430-4C52-2964-F84B33AB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CDF6BF1-8B97-9B47-8D67-6BDBFCE05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CE80249-6674-9943-F395-827F127E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6EEED28-6FFD-86C0-3BCF-61AFEA97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273161A-1586-5BD1-E11E-B6A192C5A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904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2CEAF8D-602B-5D1E-4388-C377AEBAE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43CEA94-B068-3CCF-4D33-C7DF54831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C3EB028-F76A-16C5-9F6C-7B0F3BC0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A50DEBD-80E1-A5B6-8844-1668003B6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E150881-299B-04DC-6967-CCF31943B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859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1EC5EA-EBC6-BF8C-45C4-F6E1E2D6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2E1984F-11E4-A4B1-6925-37A579A7A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C2B184E-86BD-6A6A-335D-76E6BDD9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E914B4-58A5-03D8-B0E8-1C2A00BA1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EFA6FB3-8535-A971-084D-20F045FF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7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1A55E9-57B4-1270-931A-8A3D7481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6A27A28-8766-064C-15B2-6437E9591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D42A1F0-7CB0-EB6C-44BC-AA194038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3FAD8CC-1D3E-0B50-226C-290EEC4E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2716289-0CE7-8E6F-70D4-172D7EF1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621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445322-6817-E035-A7B8-039714E2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B708B2-2245-37E0-E254-EC3F0B752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EAA9683-DFD4-192E-065F-C60365373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EB0E673-FFD6-BBF0-E2B2-79E08C66E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CFBBFF0-456B-FE4F-67DD-1366656A7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A2E7A3C-E0E4-D2A3-1E0C-7FE43EF7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49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9B89E4-E394-EA5E-AAA8-C268B9E4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04FFD56-53BC-B454-0D33-1F3D2134A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5055438-8CEB-A445-DF65-9499B9FD7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F2EE3A7-4E3F-3A5F-C77F-CCC2516F9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BC80A9E-F120-5A14-4DEC-7A588AC4C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811346C5-ACC0-43D1-4BA9-25EF622F7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C0274A05-AF70-2DEA-A8F1-09201664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D4B8D74E-1F47-BF5C-4701-1C9E5417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3751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8E10B2-43BE-1014-384D-430B6153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A8D0DE9-8790-B62D-B20D-CECF37EF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CB9E37E-8CA4-419B-084C-175B686F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2CEE581-0455-C182-17CA-914A92D3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196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45F0A8D7-FBE6-BF1D-A09F-E64A8DD80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27C660C0-2858-6D27-2FBD-1AE545D1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9E1494F-223F-3AC7-2E16-B76635E8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664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A92195-3D80-4A0B-CBE4-D3603136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13B8702-8F66-3318-587B-DBFC8A1B0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CE33C2F-CA3E-F009-05DF-3FFEC2314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7462C4D-22F3-D2CE-1C57-7F42D54F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69F8AB5-236B-E9ED-E4C6-8B1935F4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CF658BD-1884-394A-8DC6-F6EAFC4E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52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8EC68F-9E4E-727E-5FF5-9ACE80D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EF53B7E-F512-2273-F6C2-E2CD5884A7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6A1C68E-0C0A-E404-59E3-2B315398B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1EB7C0C-4D4F-7587-139F-7D1B9202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4AB7015-64B0-5659-3707-02C908121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B3BC8FE-40F7-699A-2247-8DA96F9B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244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E16E0C1-38CB-8880-AA4F-51F117BC4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8761201-91D6-4E6E-A1CA-D4ABA460D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F8FC566-69C2-39E8-F48A-95B24A6EA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A8D7949-B2B3-5854-2171-D6B35FDE8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F9B189C-D35B-B886-26FF-2113EFCA9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  <p:sp>
        <p:nvSpPr>
          <p:cNvPr id="7" name="MSIPCMContentMarking" descr="{&quot;HashCode&quot;:905108722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2DEBBFBA-652D-98AC-2F41-5C156CE2ABE5}"/>
              </a:ext>
            </a:extLst>
          </p:cNvPr>
          <p:cNvSpPr txBox="1"/>
          <p:nvPr userDrawn="1"/>
        </p:nvSpPr>
        <p:spPr>
          <a:xfrm>
            <a:off x="0" y="0"/>
            <a:ext cx="1387009" cy="23431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l-PL" sz="1000">
                <a:solidFill>
                  <a:srgbClr val="747474"/>
                </a:solidFill>
                <a:latin typeface="Delivery" panose="020F0503020204020204" pitchFamily="34" charset="0"/>
              </a:rPr>
              <a:t>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48947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2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smos.com/calculator/geuepmtfdo?lang=en" TargetMode="External"/><Relationship Id="rId5" Type="http://schemas.openxmlformats.org/officeDocument/2006/relationships/hyperlink" Target="https://www.desmos.com/calculator/kb0dvqj2bd?lang=pl" TargetMode="External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dalbertii/Modele-regresyjne/blob/main/mpg-case-regression.ipynb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github.com/adalbertii/Modele-regresyjne/blob/main/decision_tree_regression.ipyn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albertii/Modele-regresyjne/blob/main/polynomial_regression.ipynb" TargetMode="External"/><Relationship Id="rId5" Type="http://schemas.openxmlformats.org/officeDocument/2006/relationships/hyperlink" Target="https://github.com/adalbertii/Modele-regresyjne/blob/main/regression_metrics.ipynb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github.com/adalbertii/Modele-regresyjne/blob/main/gradient_descent.ipynb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andreasvonderheydt_innovation-bostondynamics-robotics-activity-7093540121081180161-PS0P/?utm_source=share&amp;utm_medium=member_deskto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dalbertii/Modele-regresyjne/blob/main/mpg-case-regression.ipynb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github.com/adalbertii/Modele-regresyjne/blob/main/decision_tree_regression.ipynb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albertii/Modele-regresyjne/blob/main/polynomial_regression.ipynb" TargetMode="External"/><Relationship Id="rId5" Type="http://schemas.openxmlformats.org/officeDocument/2006/relationships/hyperlink" Target="https://github.com/adalbertii/Modele-regresyjne/blob/main/regression_metrics.ipynb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hyperlink" Target="https://github.com/adalbertii/Modele-regresyjne/blob/main/gradient_descent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E6DC84F5-7949-4DE6-A646-82841909F9D5}"/>
              </a:ext>
            </a:extLst>
          </p:cNvPr>
          <p:cNvSpPr txBox="1"/>
          <p:nvPr/>
        </p:nvSpPr>
        <p:spPr>
          <a:xfrm>
            <a:off x="3143795" y="4136571"/>
            <a:ext cx="703652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/>
              <a:t>AI - Modele regresyjne</a:t>
            </a:r>
          </a:p>
          <a:p>
            <a:pPr marL="685800" indent="-685800">
              <a:buFontTx/>
              <a:buChar char="-"/>
            </a:pPr>
            <a:r>
              <a:rPr lang="pl-PL" sz="2000" dirty="0"/>
              <a:t>algorytmiczne</a:t>
            </a:r>
          </a:p>
          <a:p>
            <a:pPr marL="685800" indent="-685800">
              <a:buFontTx/>
              <a:buChar char="-"/>
            </a:pPr>
            <a:r>
              <a:rPr lang="pl-PL" sz="2000" dirty="0"/>
              <a:t>neuronowe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19C9197-E198-C8B7-AAA1-A7AA30B2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7181" cy="381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37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CA9D0A56-FD58-90D5-ACC3-D801CFD53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57" y="887896"/>
            <a:ext cx="10664234" cy="52110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wal 2">
            <a:extLst>
              <a:ext uri="{FF2B5EF4-FFF2-40B4-BE49-F238E27FC236}">
                <a16:creationId xmlns:a16="http://schemas.microsoft.com/office/drawing/2014/main" id="{3633FE80-884A-C3A7-75FF-1435DAFEA00D}"/>
              </a:ext>
            </a:extLst>
          </p:cNvPr>
          <p:cNvSpPr/>
          <p:nvPr/>
        </p:nvSpPr>
        <p:spPr>
          <a:xfrm>
            <a:off x="662610" y="1342418"/>
            <a:ext cx="6924964" cy="278211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600" b="1" dirty="0">
                <a:solidFill>
                  <a:srgbClr val="C00000"/>
                </a:solidFill>
              </a:rPr>
              <a:t>            !!!</a:t>
            </a:r>
          </a:p>
        </p:txBody>
      </p:sp>
      <p:sp>
        <p:nvSpPr>
          <p:cNvPr id="5" name="Dymek mowy: prostokąt 4">
            <a:extLst>
              <a:ext uri="{FF2B5EF4-FFF2-40B4-BE49-F238E27FC236}">
                <a16:creationId xmlns:a16="http://schemas.microsoft.com/office/drawing/2014/main" id="{6D0B8641-54C8-A653-8A37-2503D05FB1EA}"/>
              </a:ext>
            </a:extLst>
          </p:cNvPr>
          <p:cNvSpPr/>
          <p:nvPr/>
        </p:nvSpPr>
        <p:spPr>
          <a:xfrm>
            <a:off x="8978629" y="317698"/>
            <a:ext cx="2753309" cy="1384642"/>
          </a:xfrm>
          <a:prstGeom prst="wedgeRectCallout">
            <a:avLst>
              <a:gd name="adj1" fmla="val -121714"/>
              <a:gd name="adj2" fmla="val 18040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>
                <a:solidFill>
                  <a:schemeClr val="tx1"/>
                </a:solidFill>
              </a:rPr>
              <a:t>niezależnie od rodzaju modelu czy zastosowanego algorytmu dane są najważniejsze</a:t>
            </a:r>
          </a:p>
        </p:txBody>
      </p:sp>
    </p:spTree>
    <p:extLst>
      <p:ext uri="{BB962C8B-B14F-4D97-AF65-F5344CB8AC3E}">
        <p14:creationId xmlns:p14="http://schemas.microsoft.com/office/powerpoint/2010/main" val="3948153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057456AF-3950-083B-25A5-4C2AD8B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269" y="1073132"/>
            <a:ext cx="8162191" cy="50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94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D2CEB486-BA05-8D10-09A5-55217941E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39" y="821635"/>
            <a:ext cx="10913860" cy="4996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9267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66C89A2-A5E9-49A1-E807-F5984A83C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2" y="807217"/>
            <a:ext cx="9955598" cy="5050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4638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CB831162-2324-4964-1EFC-485C3612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76" y="967409"/>
            <a:ext cx="10391213" cy="498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81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3C33796-46D9-FFB0-2A8B-E9BC3608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466850"/>
            <a:ext cx="86201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83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4ADAD82-905A-4B8F-EE1C-1C638308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45" y="581645"/>
            <a:ext cx="7381875" cy="2752725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DEE79A0-E69F-97E6-16E2-D5FD500A2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3849963"/>
            <a:ext cx="77533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37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5FF92795-6ACD-3718-79E6-79CEABD6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626" y="1655276"/>
            <a:ext cx="4752975" cy="3800475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B41EFB5A-5EE8-3715-2744-EE86F713B63E}"/>
              </a:ext>
            </a:extLst>
          </p:cNvPr>
          <p:cNvSpPr txBox="1"/>
          <p:nvPr/>
        </p:nvSpPr>
        <p:spPr>
          <a:xfrm>
            <a:off x="462115" y="1874448"/>
            <a:ext cx="4932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Approximation error</a:t>
            </a:r>
            <a:endParaRPr lang="pl-PL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The measure of the approximation of the function f(x) by the function h(x) is most often the mean squared error (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MSE</a:t>
            </a:r>
            <a:r>
              <a:rPr lang="en-US" dirty="0"/>
              <a:t>):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E51BDCED-BA08-1D85-296D-B7B0CD3F8838}"/>
                  </a:ext>
                </a:extLst>
              </p:cNvPr>
              <p:cNvSpPr txBox="1"/>
              <p:nvPr/>
            </p:nvSpPr>
            <p:spPr>
              <a:xfrm>
                <a:off x="418814" y="3445368"/>
                <a:ext cx="7012111" cy="770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pl-P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grow m:val="on"/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[ 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)]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[ 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nary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E51BDCED-BA08-1D85-296D-B7B0CD3F8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14" y="3445368"/>
                <a:ext cx="7012111" cy="770211"/>
              </a:xfrm>
              <a:prstGeom prst="rect">
                <a:avLst/>
              </a:prstGeom>
              <a:blipFill>
                <a:blip r:embed="rId3"/>
                <a:stretch>
                  <a:fillRect t="-67717" b="-7007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wal 15">
            <a:extLst>
              <a:ext uri="{FF2B5EF4-FFF2-40B4-BE49-F238E27FC236}">
                <a16:creationId xmlns:a16="http://schemas.microsoft.com/office/drawing/2014/main" id="{9B3DCC1D-D063-463C-B713-2CD3DEA69B04}"/>
              </a:ext>
            </a:extLst>
          </p:cNvPr>
          <p:cNvSpPr/>
          <p:nvPr/>
        </p:nvSpPr>
        <p:spPr>
          <a:xfrm>
            <a:off x="6144541" y="3449145"/>
            <a:ext cx="230560" cy="510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36A2AB3B-EC88-8608-526F-A89D2D8B0052}"/>
                  </a:ext>
                </a:extLst>
              </p:cNvPr>
              <p:cNvSpPr txBox="1"/>
              <p:nvPr/>
            </p:nvSpPr>
            <p:spPr>
              <a:xfrm>
                <a:off x="466053" y="4398310"/>
                <a:ext cx="34588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dirty="0" err="1"/>
                  <a:t>Simplifying</a:t>
                </a:r>
                <a:r>
                  <a:rPr lang="pl-PL" dirty="0"/>
                  <a:t> :  </a:t>
                </a:r>
                <a:r>
                  <a:rPr lang="pl-PL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 = f(m) </a:t>
                </a:r>
                <a14:m>
                  <m:oMath xmlns:m="http://schemas.openxmlformats.org/officeDocument/2006/math"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</m:t>
                    </m:r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36A2AB3B-EC88-8608-526F-A89D2D8B0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3" y="4398310"/>
                <a:ext cx="3458817" cy="646331"/>
              </a:xfrm>
              <a:prstGeom prst="rect">
                <a:avLst/>
              </a:prstGeom>
              <a:blipFill>
                <a:blip r:embed="rId4"/>
                <a:stretch>
                  <a:fillRect l="-1408" t="-566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ole tekstowe 18">
            <a:extLst>
              <a:ext uri="{FF2B5EF4-FFF2-40B4-BE49-F238E27FC236}">
                <a16:creationId xmlns:a16="http://schemas.microsoft.com/office/drawing/2014/main" id="{31F6530C-D564-5693-4CA7-2A22472BF745}"/>
              </a:ext>
            </a:extLst>
          </p:cNvPr>
          <p:cNvSpPr txBox="1"/>
          <p:nvPr/>
        </p:nvSpPr>
        <p:spPr>
          <a:xfrm>
            <a:off x="429455" y="4862351"/>
            <a:ext cx="817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</a:t>
            </a:r>
            <a:r>
              <a:rPr lang="en-US" dirty="0"/>
              <a:t>he  goal of the approximation is search for such an m for which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E -&gt; min</a:t>
            </a:r>
            <a:endParaRPr lang="pl-PL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D752A2AF-F9BA-4734-E444-94989FD0E74E}"/>
              </a:ext>
            </a:extLst>
          </p:cNvPr>
          <p:cNvSpPr txBox="1"/>
          <p:nvPr/>
        </p:nvSpPr>
        <p:spPr>
          <a:xfrm>
            <a:off x="9163571" y="506993"/>
            <a:ext cx="273623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1 - measure of error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2 - optimization algorithm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3 - learning step</a:t>
            </a:r>
          </a:p>
        </p:txBody>
      </p:sp>
      <p:sp>
        <p:nvSpPr>
          <p:cNvPr id="3" name="Owal 2">
            <a:hlinkClick r:id="rId5"/>
            <a:extLst>
              <a:ext uri="{FF2B5EF4-FFF2-40B4-BE49-F238E27FC236}">
                <a16:creationId xmlns:a16="http://schemas.microsoft.com/office/drawing/2014/main" id="{F4F78DA9-F5AF-33E5-B3A0-932839DFB029}"/>
              </a:ext>
            </a:extLst>
          </p:cNvPr>
          <p:cNvSpPr/>
          <p:nvPr/>
        </p:nvSpPr>
        <p:spPr>
          <a:xfrm>
            <a:off x="9451412" y="6207626"/>
            <a:ext cx="761129" cy="356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2</a:t>
            </a:r>
          </a:p>
        </p:txBody>
      </p:sp>
      <p:sp>
        <p:nvSpPr>
          <p:cNvPr id="6" name="Owal 5">
            <a:hlinkClick r:id="rId6"/>
            <a:extLst>
              <a:ext uri="{FF2B5EF4-FFF2-40B4-BE49-F238E27FC236}">
                <a16:creationId xmlns:a16="http://schemas.microsoft.com/office/drawing/2014/main" id="{68327F1E-5D02-C650-9C02-9AD7C7E27BA5}"/>
              </a:ext>
            </a:extLst>
          </p:cNvPr>
          <p:cNvSpPr/>
          <p:nvPr/>
        </p:nvSpPr>
        <p:spPr>
          <a:xfrm>
            <a:off x="7992256" y="6207626"/>
            <a:ext cx="761129" cy="356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1</a:t>
            </a:r>
          </a:p>
        </p:txBody>
      </p:sp>
      <p:sp>
        <p:nvSpPr>
          <p:cNvPr id="10" name="Strzałka: w lewo 9">
            <a:extLst>
              <a:ext uri="{FF2B5EF4-FFF2-40B4-BE49-F238E27FC236}">
                <a16:creationId xmlns:a16="http://schemas.microsoft.com/office/drawing/2014/main" id="{674BAB15-A90B-341E-C251-AED6F6B93530}"/>
              </a:ext>
            </a:extLst>
          </p:cNvPr>
          <p:cNvSpPr/>
          <p:nvPr/>
        </p:nvSpPr>
        <p:spPr>
          <a:xfrm>
            <a:off x="10712299" y="6172200"/>
            <a:ext cx="1016037" cy="3920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714F88AC-B717-CB60-A8B8-DB0981F1124B}"/>
                  </a:ext>
                </a:extLst>
              </p:cNvPr>
              <p:cNvSpPr txBox="1"/>
              <p:nvPr/>
            </p:nvSpPr>
            <p:spPr>
              <a:xfrm>
                <a:off x="804671" y="5695259"/>
                <a:ext cx="5133307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18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sz="180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l-PL" sz="18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l-PL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18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l-PL" sz="1800" i="0">
                          <a:latin typeface="Cambria Math" panose="02040503050406030204" pitchFamily="18" charset="0"/>
                        </a:rPr>
                        <m:t>− µ</m:t>
                      </m:r>
                      <m:f>
                        <m:fPr>
                          <m:ctrlPr>
                            <a:rPr lang="pl-PL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l-PL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l-PL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pl-PL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l-PL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pl-PL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714F88AC-B717-CB60-A8B8-DB0981F11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71" y="5695259"/>
                <a:ext cx="5133307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wal 19">
            <a:extLst>
              <a:ext uri="{FF2B5EF4-FFF2-40B4-BE49-F238E27FC236}">
                <a16:creationId xmlns:a16="http://schemas.microsoft.com/office/drawing/2014/main" id="{D7DAE6F7-22C1-95C7-7DB6-5A7E1D76A4F4}"/>
              </a:ext>
            </a:extLst>
          </p:cNvPr>
          <p:cNvSpPr/>
          <p:nvPr/>
        </p:nvSpPr>
        <p:spPr>
          <a:xfrm>
            <a:off x="3400489" y="5779661"/>
            <a:ext cx="230560" cy="510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735357DB-4956-0611-6284-85186C62AE0D}"/>
              </a:ext>
            </a:extLst>
          </p:cNvPr>
          <p:cNvSpPr/>
          <p:nvPr/>
        </p:nvSpPr>
        <p:spPr>
          <a:xfrm>
            <a:off x="1828990" y="2941852"/>
            <a:ext cx="848959" cy="510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1661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7443D85-433B-7FDD-2131-AF8D66F91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670"/>
            <a:ext cx="6109653" cy="3114882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369E45C1-4830-002C-74B1-AFDFD73D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228" y="861119"/>
            <a:ext cx="4163455" cy="2543874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8A9241CB-8389-A074-D08C-AFE5DF7D9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91" y="3759684"/>
            <a:ext cx="4508660" cy="2521169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5AEF1CBF-687A-30A8-51CC-1770302DA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662" y="3654647"/>
            <a:ext cx="2445267" cy="1158669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BE152320-A8E0-48CC-CF40-16E5D13F1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038" y="3537101"/>
            <a:ext cx="2215837" cy="131613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D819AEE-7826-B830-09B2-3FB02CF2E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3023" y="5276747"/>
            <a:ext cx="2215510" cy="14079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A840D3ED-3DFC-7A5F-7251-3D49EBB573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5251" y="3638591"/>
            <a:ext cx="2308018" cy="1190783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044EC59B-AA40-769A-078F-B65134888C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1828" y="5020268"/>
            <a:ext cx="3732984" cy="179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33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59FA8C56-D768-6C17-38BC-33B770FFC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21" y="821635"/>
            <a:ext cx="9541731" cy="467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45893E61-89F7-0987-E66E-C7ACE846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9" y="5923721"/>
            <a:ext cx="7623416" cy="7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7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ECBFCB-B0A2-5E7A-4195-028542F5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793" y="898188"/>
            <a:ext cx="5446644" cy="5200962"/>
          </a:xfrm>
          <a:prstGeom prst="rect">
            <a:avLst/>
          </a:prstGeom>
        </p:spPr>
      </p:pic>
      <p:sp>
        <p:nvSpPr>
          <p:cNvPr id="2" name="Owal 1">
            <a:extLst>
              <a:ext uri="{FF2B5EF4-FFF2-40B4-BE49-F238E27FC236}">
                <a16:creationId xmlns:a16="http://schemas.microsoft.com/office/drawing/2014/main" id="{400B2486-535F-1B0E-1874-218CA9ECBE6A}"/>
              </a:ext>
            </a:extLst>
          </p:cNvPr>
          <p:cNvSpPr/>
          <p:nvPr/>
        </p:nvSpPr>
        <p:spPr>
          <a:xfrm>
            <a:off x="3500846" y="2316480"/>
            <a:ext cx="1314994" cy="51380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C58FF7A-1B0C-9E09-5CAE-A4ACADD21669}"/>
              </a:ext>
            </a:extLst>
          </p:cNvPr>
          <p:cNvSpPr/>
          <p:nvPr/>
        </p:nvSpPr>
        <p:spPr>
          <a:xfrm>
            <a:off x="4158342" y="3579223"/>
            <a:ext cx="1780903" cy="3483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C1DCAE3A-2FCB-D7F1-79F6-CFD6D9EF047E}"/>
              </a:ext>
            </a:extLst>
          </p:cNvPr>
          <p:cNvSpPr/>
          <p:nvPr/>
        </p:nvSpPr>
        <p:spPr>
          <a:xfrm>
            <a:off x="6339840" y="4450081"/>
            <a:ext cx="696686" cy="4005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20E7EC2C-4771-5219-36E7-3B347811CB16}"/>
              </a:ext>
            </a:extLst>
          </p:cNvPr>
          <p:cNvSpPr/>
          <p:nvPr/>
        </p:nvSpPr>
        <p:spPr>
          <a:xfrm>
            <a:off x="4885509" y="5363274"/>
            <a:ext cx="365760" cy="3483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B34630F8-8FDA-5E54-3F6D-0182BBF474ED}"/>
              </a:ext>
            </a:extLst>
          </p:cNvPr>
          <p:cNvSpPr/>
          <p:nvPr/>
        </p:nvSpPr>
        <p:spPr>
          <a:xfrm>
            <a:off x="5939245" y="4813061"/>
            <a:ext cx="548641" cy="4005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2443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0C9084C2-593C-89EE-646C-4F91E403C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23" y="686061"/>
            <a:ext cx="5759450" cy="286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C28C1F73-789A-51A9-4178-8A581301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297" y="3161886"/>
            <a:ext cx="5581650" cy="310515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6884FAF3-D52D-FCA7-4C56-D23CD15FE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70" y="4375439"/>
            <a:ext cx="4862927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95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290DD799-35BE-7EC2-7029-161F6743E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99" y="992036"/>
            <a:ext cx="11211186" cy="48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39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FFAB01C0-4460-14E6-4523-8428A6D4A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14" y="1553183"/>
            <a:ext cx="7943850" cy="4724400"/>
          </a:xfrm>
          <a:prstGeom prst="rect">
            <a:avLst/>
          </a:prstGeom>
        </p:spPr>
      </p:pic>
      <p:sp>
        <p:nvSpPr>
          <p:cNvPr id="2" name="Dymek mowy: prostokąt 1">
            <a:extLst>
              <a:ext uri="{FF2B5EF4-FFF2-40B4-BE49-F238E27FC236}">
                <a16:creationId xmlns:a16="http://schemas.microsoft.com/office/drawing/2014/main" id="{DCF94ACE-A449-B076-0959-3F799BDDD9B3}"/>
              </a:ext>
            </a:extLst>
          </p:cNvPr>
          <p:cNvSpPr/>
          <p:nvPr/>
        </p:nvSpPr>
        <p:spPr>
          <a:xfrm>
            <a:off x="8190689" y="778213"/>
            <a:ext cx="2859931" cy="943583"/>
          </a:xfrm>
          <a:prstGeom prst="wedgeRectCallout">
            <a:avLst>
              <a:gd name="adj1" fmla="val -44302"/>
              <a:gd name="adj2" fmla="val 21404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solidFill>
                  <a:schemeClr val="tx1"/>
                </a:solidFill>
              </a:rPr>
              <a:t>Stąd wiele algorytmów optymalizacyjnych (Adam, </a:t>
            </a:r>
            <a:r>
              <a:rPr lang="pl-PL" sz="1200" dirty="0" err="1">
                <a:solidFill>
                  <a:schemeClr val="tx1"/>
                </a:solidFill>
              </a:rPr>
              <a:t>Stochastic</a:t>
            </a:r>
            <a:r>
              <a:rPr lang="pl-PL" sz="1200" dirty="0">
                <a:solidFill>
                  <a:schemeClr val="tx1"/>
                </a:solidFill>
              </a:rPr>
              <a:t> Gradient </a:t>
            </a:r>
            <a:r>
              <a:rPr lang="pl-PL" sz="1200" dirty="0" err="1">
                <a:solidFill>
                  <a:schemeClr val="tx1"/>
                </a:solidFill>
              </a:rPr>
              <a:t>Descent</a:t>
            </a:r>
            <a:r>
              <a:rPr lang="pl-PL" sz="1200" dirty="0">
                <a:solidFill>
                  <a:schemeClr val="tx1"/>
                </a:solidFill>
              </a:rPr>
              <a:t> …)</a:t>
            </a:r>
          </a:p>
        </p:txBody>
      </p:sp>
    </p:spTree>
    <p:extLst>
      <p:ext uri="{BB962C8B-B14F-4D97-AF65-F5344CB8AC3E}">
        <p14:creationId xmlns:p14="http://schemas.microsoft.com/office/powerpoint/2010/main" val="110328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B27F3BF9-87E6-C1BF-BE15-FA4E6E5E6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8" y="725557"/>
            <a:ext cx="11255556" cy="5406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6702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3DDB7902-3D16-4BC4-3AA5-9D022FCD5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5" y="1142569"/>
            <a:ext cx="8746835" cy="44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ymek mowy: prostokąt 5">
            <a:extLst>
              <a:ext uri="{FF2B5EF4-FFF2-40B4-BE49-F238E27FC236}">
                <a16:creationId xmlns:a16="http://schemas.microsoft.com/office/drawing/2014/main" id="{DE96D917-4C8F-9275-92F7-4366D73ADCD5}"/>
              </a:ext>
            </a:extLst>
          </p:cNvPr>
          <p:cNvSpPr/>
          <p:nvPr/>
        </p:nvSpPr>
        <p:spPr>
          <a:xfrm>
            <a:off x="8966786" y="209004"/>
            <a:ext cx="3051043" cy="2856413"/>
          </a:xfrm>
          <a:prstGeom prst="wedgeRectCallout">
            <a:avLst>
              <a:gd name="adj1" fmla="val -113543"/>
              <a:gd name="adj2" fmla="val 195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800" b="1" dirty="0">
                <a:solidFill>
                  <a:schemeClr val="tx1"/>
                </a:solidFill>
              </a:rPr>
              <a:t>Algorytmy genetyczne optymalizacji strukturalnej:</a:t>
            </a:r>
          </a:p>
          <a:p>
            <a:endParaRPr lang="pl-PL" sz="8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wybór populacji początkowej; // rozwiązań ze zbioru rozwiązań dopuszczalnych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ocena populacji; // obliczenie wart. funkcji przystosowania dla wszystkich osobników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(not stop)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selekcja; // określenie populacji rodzicielskiej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krzyżowanie; // wymiana genów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mutacja; // losowa modyfikacja genów (z małym prawdopodobieństwem)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ocena populacji;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0" name="Dymek mowy: prostokąt 9">
            <a:extLst>
              <a:ext uri="{FF2B5EF4-FFF2-40B4-BE49-F238E27FC236}">
                <a16:creationId xmlns:a16="http://schemas.microsoft.com/office/drawing/2014/main" id="{0CD9D6BF-F56A-B25D-61B6-0F27F65A8DB0}"/>
              </a:ext>
            </a:extLst>
          </p:cNvPr>
          <p:cNvSpPr/>
          <p:nvPr/>
        </p:nvSpPr>
        <p:spPr>
          <a:xfrm>
            <a:off x="9193209" y="3792582"/>
            <a:ext cx="2673531" cy="2725783"/>
          </a:xfrm>
          <a:prstGeom prst="wedgeRectCallout">
            <a:avLst>
              <a:gd name="adj1" fmla="val -134364"/>
              <a:gd name="adj2" fmla="val -6401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800" b="1" kern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Hyperparameter</a:t>
            </a:r>
            <a:r>
              <a:rPr lang="pl-PL" sz="800" b="1" kern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l-PL" sz="800" b="1" kern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tuning</a:t>
            </a:r>
            <a:r>
              <a:rPr lang="pl-PL" sz="800" b="1" kern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model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Define the parameter search space for your trial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Specify the sampling algorithm for your sweep job   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Specify the objective to optimize    Specify early termination policy for low-performing jobs   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Define limits for the sweep job   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Launch an experiment with the defined configuration   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Visualize the training jobs   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Select the best configuration for your model</a:t>
            </a:r>
            <a:r>
              <a:rPr lang="pl-PL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5261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A1AA1742-2C1C-60A3-D70D-46418615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09" y="1028756"/>
            <a:ext cx="6957391" cy="520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06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F6F2DF93-2319-7D44-DEEC-257B86CF0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45" y="781879"/>
            <a:ext cx="5902738" cy="3006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5F3834DF-BBF2-10C1-F21E-264BF685F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59" y="4142754"/>
            <a:ext cx="6742508" cy="245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96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D8D425FA-351F-2DBA-46B5-7532AEB3B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665" y="492116"/>
            <a:ext cx="7437369" cy="6365884"/>
          </a:xfrm>
          <a:prstGeom prst="rect">
            <a:avLst/>
          </a:prstGeom>
        </p:spPr>
      </p:pic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83EAD5F4-45B8-8816-A069-F13EB0C5ED12}"/>
              </a:ext>
            </a:extLst>
          </p:cNvPr>
          <p:cNvSpPr/>
          <p:nvPr/>
        </p:nvSpPr>
        <p:spPr>
          <a:xfrm>
            <a:off x="8734696" y="517833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4944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0EBCDF68-EC31-6664-AD03-B348C29A1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75" y="477080"/>
            <a:ext cx="7675268" cy="3949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FC825DD-77E7-E3DE-F33E-5578C33BA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727" y="3571045"/>
            <a:ext cx="4562475" cy="2809875"/>
          </a:xfrm>
          <a:prstGeom prst="rect">
            <a:avLst/>
          </a:prstGeom>
        </p:spPr>
      </p:pic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F859FB3E-4767-0856-5AC2-B1E4DD9CAF70}"/>
              </a:ext>
            </a:extLst>
          </p:cNvPr>
          <p:cNvSpPr/>
          <p:nvPr/>
        </p:nvSpPr>
        <p:spPr>
          <a:xfrm>
            <a:off x="9605554" y="566601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2279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CF68410-4DBD-E8C3-08E1-683524FF9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19" y="1479687"/>
            <a:ext cx="8587076" cy="423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31F95561-D95D-8796-CDF8-45270E66C388}"/>
              </a:ext>
            </a:extLst>
          </p:cNvPr>
          <p:cNvSpPr/>
          <p:nvPr/>
        </p:nvSpPr>
        <p:spPr>
          <a:xfrm>
            <a:off x="5874211" y="46993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627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1F989D96-5E29-28E2-4B31-1EFE3CB11750}"/>
              </a:ext>
            </a:extLst>
          </p:cNvPr>
          <p:cNvSpPr txBox="1"/>
          <p:nvPr/>
        </p:nvSpPr>
        <p:spPr>
          <a:xfrm>
            <a:off x="778352" y="1307718"/>
            <a:ext cx="10230679" cy="3616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b="1" dirty="0">
                <a:solidFill>
                  <a:srgbClr val="C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Modele regresyjne</a:t>
            </a:r>
            <a:endParaRPr lang="pl-PL" sz="24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Modele klasyfikacyjne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 err="1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Konwolucyjne</a:t>
            </a: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 sieci neuronowe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Modele AI dedykowane do przetwarzania języka naturalnego 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Przygotowanie danych do uczenia modeli AI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Architektura i cykl życia modeli sieci neuronowych/modeli AI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 err="1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Azure</a:t>
            </a: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Cognitive</a:t>
            </a: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 Service - API 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 err="1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Azure</a:t>
            </a: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 Machine Learning </a:t>
            </a:r>
          </a:p>
        </p:txBody>
      </p:sp>
      <p:sp>
        <p:nvSpPr>
          <p:cNvPr id="2" name="Dymek mowy: prostokąt 1">
            <a:extLst>
              <a:ext uri="{FF2B5EF4-FFF2-40B4-BE49-F238E27FC236}">
                <a16:creationId xmlns:a16="http://schemas.microsoft.com/office/drawing/2014/main" id="{33557DC9-2604-AF3E-B782-F1EE53005C7E}"/>
              </a:ext>
            </a:extLst>
          </p:cNvPr>
          <p:cNvSpPr/>
          <p:nvPr/>
        </p:nvSpPr>
        <p:spPr>
          <a:xfrm>
            <a:off x="6357376" y="4810980"/>
            <a:ext cx="5262664" cy="758757"/>
          </a:xfrm>
          <a:prstGeom prst="wedgeRectCallout">
            <a:avLst>
              <a:gd name="adj1" fmla="val -71295"/>
              <a:gd name="adj2" fmla="val -126261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>
                <a:solidFill>
                  <a:schemeClr val="tx1"/>
                </a:solidFill>
              </a:rPr>
              <a:t>Gotowe modele musimy dostosowywać do specyficznych rozwiązań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>
                <a:solidFill>
                  <a:schemeClr val="tx1"/>
                </a:solidFill>
              </a:rPr>
              <a:t>Na etapie dostosowywania modelu (douczania modelu) możemy go zepsuć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>
                <a:solidFill>
                  <a:schemeClr val="tx1"/>
                </a:solidFill>
              </a:rPr>
              <a:t>Ważna jest znajomość właściwości i ograniczeń sieci neuronowych i algorytmów   </a:t>
            </a:r>
          </a:p>
        </p:txBody>
      </p:sp>
    </p:spTree>
    <p:extLst>
      <p:ext uri="{BB962C8B-B14F-4D97-AF65-F5344CB8AC3E}">
        <p14:creationId xmlns:p14="http://schemas.microsoft.com/office/powerpoint/2010/main" val="3455927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2C3977B4-3DA5-4942-862C-6AF2AE01E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33" y="1500147"/>
            <a:ext cx="8400133" cy="40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24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7D41CF3C-65DC-BD69-9D88-AE3E08D0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4" y="721067"/>
            <a:ext cx="5841373" cy="534843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8ADDEDB6-33A2-24C2-3EA6-23FF856D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217" y="2407989"/>
            <a:ext cx="5759450" cy="27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E7C9055F-C3F3-0DA2-92C2-85B16C2217AC}"/>
              </a:ext>
            </a:extLst>
          </p:cNvPr>
          <p:cNvSpPr/>
          <p:nvPr/>
        </p:nvSpPr>
        <p:spPr>
          <a:xfrm>
            <a:off x="4902925" y="435101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3525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394FAD5-081D-BC2E-951B-1D8953AFC4E9}"/>
              </a:ext>
            </a:extLst>
          </p:cNvPr>
          <p:cNvSpPr txBox="1"/>
          <p:nvPr/>
        </p:nvSpPr>
        <p:spPr>
          <a:xfrm>
            <a:off x="231587" y="1445104"/>
            <a:ext cx="47731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400" dirty="0">
                <a:solidFill>
                  <a:prstClr val="black"/>
                </a:solidFill>
                <a:latin typeface="Calibri" panose="020F0502020204030204"/>
              </a:rPr>
              <a:t>Wykorzystywany stos technologiczny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Jupyter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CoLab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Keras</a:t>
            </a: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l-P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Pytorch</a:t>
            </a: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l-P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TensorFlow</a:t>
            </a: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lang="pl-PL" sz="1400" b="1" dirty="0">
                <a:solidFill>
                  <a:prstClr val="black"/>
                </a:solidFill>
                <a:latin typeface="Calibri" panose="020F0502020204030204"/>
              </a:rPr>
              <a:t>S</a:t>
            </a:r>
            <a:r>
              <a:rPr kumimoji="0" lang="pl-P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cikit-learn</a:t>
            </a: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pl-P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35AB99-272F-C611-25F9-E9D5E795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845" y="178158"/>
            <a:ext cx="6446863" cy="3956920"/>
          </a:xfrm>
          <a:prstGeom prst="rect">
            <a:avLst/>
          </a:prstGeom>
        </p:spPr>
      </p:pic>
      <p:pic>
        <p:nvPicPr>
          <p:cNvPr id="1026" name="Obraz 1">
            <a:extLst>
              <a:ext uri="{FF2B5EF4-FFF2-40B4-BE49-F238E27FC236}">
                <a16:creationId xmlns:a16="http://schemas.microsoft.com/office/drawing/2014/main" id="{E6B6022A-DEAA-E791-CCE6-062C749E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57" y="2590158"/>
            <a:ext cx="5517591" cy="325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56ED1900-AEB6-9335-A3A8-9BF30F4038A2}"/>
              </a:ext>
            </a:extLst>
          </p:cNvPr>
          <p:cNvSpPr txBox="1"/>
          <p:nvPr/>
        </p:nvSpPr>
        <p:spPr>
          <a:xfrm>
            <a:off x="270672" y="3164681"/>
            <a:ext cx="47731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effectLst/>
              </a:rPr>
              <a:t>Notebooks</a:t>
            </a:r>
            <a:r>
              <a:rPr lang="pl-PL" dirty="0">
                <a:effectLst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5" tooltip="regression_metrics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regression_metrics.ipynb</a:t>
            </a:r>
            <a:r>
              <a:rPr lang="pl-PL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6" tooltip="polynomial_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polynomial_regression.ipynb</a:t>
            </a:r>
            <a:endParaRPr lang="pl-PL" sz="1200" dirty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7" tooltip="decision_tree_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decision_tree_regression.ipynb</a:t>
            </a:r>
            <a:endParaRPr lang="pl-PL" sz="1200" dirty="0">
              <a:solidFill>
                <a:srgbClr val="C00000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8" tooltip="mpg-case-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mpg-case-regression.ipynb</a:t>
            </a:r>
            <a:r>
              <a:rPr lang="pl-PL" sz="1200" dirty="0">
                <a:solidFill>
                  <a:srgbClr val="C00000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dirty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hlinkClick r:id="rId9" tooltip="gradient_descent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gradient_descent.ipynb</a:t>
            </a:r>
            <a:endParaRPr lang="pl-P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neural_network_pytorch_regression_case.ipynb</a:t>
            </a:r>
            <a:endParaRPr lang="pl-P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/>
              <a:t>regression-kagledataset-different-algorytm.ipynb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3926950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6ED1900-AEB6-9335-A3A8-9BF30F4038A2}"/>
              </a:ext>
            </a:extLst>
          </p:cNvPr>
          <p:cNvSpPr txBox="1"/>
          <p:nvPr/>
        </p:nvSpPr>
        <p:spPr>
          <a:xfrm>
            <a:off x="1598376" y="2659584"/>
            <a:ext cx="8995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Boston Dynamics (1983-2023) - Innovation does not happen overnight! </a:t>
            </a:r>
            <a:endParaRPr lang="pl-PL" sz="400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D094EEE-3958-40B9-92D8-97095FE2DD70}"/>
              </a:ext>
            </a:extLst>
          </p:cNvPr>
          <p:cNvSpPr txBox="1"/>
          <p:nvPr/>
        </p:nvSpPr>
        <p:spPr>
          <a:xfrm>
            <a:off x="1598375" y="4850564"/>
            <a:ext cx="8869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linkClick r:id="rId3"/>
              </a:rPr>
              <a:t>https://www.linkedin.com/posts/andreasvonderheydt_innovation-bostondynamics-robotics-activity-7093540121081180161-PS0P/?utm_source=share&amp;utm_medium=member_desktop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4362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6B30D1A1-A8A9-9AB6-B11F-F2DE1C0B3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590" y="1040259"/>
            <a:ext cx="7434469" cy="47774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206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tekst, zrzut ekranu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5EB681DE-DE0D-D31F-5B2D-E7B8C9F14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33" y="0"/>
            <a:ext cx="5311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9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diagram&#10;&#10;Opis wygenerowany automatycznie">
            <a:extLst>
              <a:ext uri="{FF2B5EF4-FFF2-40B4-BE49-F238E27FC236}">
                <a16:creationId xmlns:a16="http://schemas.microsoft.com/office/drawing/2014/main" id="{EB1A1A9F-C831-419F-2276-4371F713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00" y="0"/>
            <a:ext cx="480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36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70509B2-2524-A9AD-C45A-83BA6B50F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68" y="1048965"/>
            <a:ext cx="4619625" cy="213360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88C6181-C5F9-E245-20D6-179596CB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68" y="3429000"/>
            <a:ext cx="5638800" cy="2733675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31DFCE06-0809-23A0-595D-BF888DA5CE20}"/>
              </a:ext>
            </a:extLst>
          </p:cNvPr>
          <p:cNvSpPr txBox="1"/>
          <p:nvPr/>
        </p:nvSpPr>
        <p:spPr>
          <a:xfrm>
            <a:off x="7418454" y="546105"/>
            <a:ext cx="39202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600" i="1" dirty="0" err="1"/>
              <a:t>Python</a:t>
            </a:r>
            <a:endParaRPr lang="pl-PL" sz="9600" i="1" dirty="0"/>
          </a:p>
        </p:txBody>
      </p:sp>
    </p:spTree>
    <p:extLst>
      <p:ext uri="{BB962C8B-B14F-4D97-AF65-F5344CB8AC3E}">
        <p14:creationId xmlns:p14="http://schemas.microsoft.com/office/powerpoint/2010/main" val="63875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223CB4E6-C130-5480-28D8-AA79BB1B9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3" y="790628"/>
            <a:ext cx="10610854" cy="5493440"/>
          </a:xfrm>
          <a:prstGeom prst="rect">
            <a:avLst/>
          </a:prstGeom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13B284CF-6A60-678C-E535-FBBA0DAD79AC}"/>
              </a:ext>
            </a:extLst>
          </p:cNvPr>
          <p:cNvSpPr/>
          <p:nvPr/>
        </p:nvSpPr>
        <p:spPr>
          <a:xfrm>
            <a:off x="6732104" y="3839817"/>
            <a:ext cx="2093844" cy="914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Dymek mowy: prostokąt 1">
            <a:extLst>
              <a:ext uri="{FF2B5EF4-FFF2-40B4-BE49-F238E27FC236}">
                <a16:creationId xmlns:a16="http://schemas.microsoft.com/office/drawing/2014/main" id="{41B1B2CF-5DAC-DC1B-5E7A-F4A24A22AB3A}"/>
              </a:ext>
            </a:extLst>
          </p:cNvPr>
          <p:cNvSpPr/>
          <p:nvPr/>
        </p:nvSpPr>
        <p:spPr>
          <a:xfrm>
            <a:off x="3563284" y="155644"/>
            <a:ext cx="5262664" cy="321012"/>
          </a:xfrm>
          <a:prstGeom prst="wedgeRectCallout">
            <a:avLst>
              <a:gd name="adj1" fmla="val -42644"/>
              <a:gd name="adj2" fmla="val 731199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>
                <a:solidFill>
                  <a:schemeClr val="tx1"/>
                </a:solidFill>
              </a:rPr>
              <a:t>Czy cechy są znane czy też musimy je jakoś wydobyć</a:t>
            </a:r>
          </a:p>
        </p:txBody>
      </p:sp>
    </p:spTree>
    <p:extLst>
      <p:ext uri="{BB962C8B-B14F-4D97-AF65-F5344CB8AC3E}">
        <p14:creationId xmlns:p14="http://schemas.microsoft.com/office/powerpoint/2010/main" val="2085843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35AB99-272F-C611-25F9-E9D5E795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76" y="2272388"/>
            <a:ext cx="4494785" cy="2758784"/>
          </a:xfrm>
          <a:prstGeom prst="rect">
            <a:avLst/>
          </a:prstGeom>
          <a:scene3d>
            <a:camera prst="isometricRightUp"/>
            <a:lightRig rig="threePt" dir="t"/>
          </a:scene3d>
          <a:sp3d contourW="12700">
            <a:bevelT w="0" h="254000"/>
            <a:contourClr>
              <a:srgbClr val="C00000"/>
            </a:contourClr>
          </a:sp3d>
        </p:spPr>
      </p:pic>
      <p:pic>
        <p:nvPicPr>
          <p:cNvPr id="1026" name="Obraz 1">
            <a:extLst>
              <a:ext uri="{FF2B5EF4-FFF2-40B4-BE49-F238E27FC236}">
                <a16:creationId xmlns:a16="http://schemas.microsoft.com/office/drawing/2014/main" id="{E6B6022A-DEAA-E791-CCE6-062C749E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136" y="3902667"/>
            <a:ext cx="4093841" cy="241200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sp3d>
            <a:bevelT h="2540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56ED1900-AEB6-9335-A3A8-9BF30F4038A2}"/>
              </a:ext>
            </a:extLst>
          </p:cNvPr>
          <p:cNvSpPr txBox="1"/>
          <p:nvPr/>
        </p:nvSpPr>
        <p:spPr>
          <a:xfrm>
            <a:off x="7604581" y="739814"/>
            <a:ext cx="43672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effectLst/>
              </a:rPr>
              <a:t>Notebooks</a:t>
            </a:r>
            <a:r>
              <a:rPr lang="pl-PL" dirty="0">
                <a:effectLst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5" tooltip="regression_metrics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regression_metrics.ipynb</a:t>
            </a:r>
            <a:r>
              <a:rPr lang="pl-PL" sz="1200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6" tooltip="polynomial_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polynomial_regression.ipynb</a:t>
            </a:r>
            <a:endParaRPr lang="pl-PL" sz="1200" dirty="0">
              <a:solidFill>
                <a:srgbClr val="C0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7" tooltip="decision_tree_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decision_tree_regression.ipynb</a:t>
            </a:r>
            <a:endParaRPr lang="pl-PL" sz="1200" dirty="0">
              <a:solidFill>
                <a:srgbClr val="C00000"/>
              </a:solidFill>
              <a:effectLst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8" tooltip="mpg-case-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mpg-case-regression.ipynb</a:t>
            </a:r>
            <a:r>
              <a:rPr lang="pl-PL" sz="1200" dirty="0">
                <a:solidFill>
                  <a:srgbClr val="C00000"/>
                </a:solidFill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l-PL" sz="1200" dirty="0">
              <a:solidFill>
                <a:srgbClr val="C0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hlinkClick r:id="rId9" tooltip="gradient_descent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gradient_descent.ipynb</a:t>
            </a:r>
            <a:endParaRPr lang="pl-PL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neural_network_pytorch_regression_case.ipynb</a:t>
            </a:r>
            <a:endParaRPr lang="pl-PL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dirty="0" err="1"/>
              <a:t>regression-kagledataset-different-algorytm.ipynb</a:t>
            </a:r>
            <a:endParaRPr lang="pl-PL" sz="12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ADA8DC5-3805-F314-DD3F-C1B1B5331C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187" y="1165630"/>
            <a:ext cx="4875482" cy="2549348"/>
          </a:xfrm>
          <a:prstGeom prst="rect">
            <a:avLst/>
          </a:prstGeom>
          <a:effectLst>
            <a:reflection endPos="0" dist="50800" dir="5400000" sy="-100000" algn="bl" rotWithShape="0"/>
          </a:effectLst>
          <a:scene3d>
            <a:camera prst="isometricRightUp"/>
            <a:lightRig rig="threePt" dir="t">
              <a:rot lat="0" lon="0" rev="600000"/>
            </a:lightRig>
          </a:scene3d>
          <a:sp3d extrusionH="114300" prstMaterial="flat">
            <a:bevelT w="0" h="254000"/>
            <a:extrusionClr>
              <a:schemeClr val="tx1"/>
            </a:extrusionClr>
          </a:sp3d>
        </p:spPr>
      </p:pic>
    </p:spTree>
    <p:extLst>
      <p:ext uri="{BB962C8B-B14F-4D97-AF65-F5344CB8AC3E}">
        <p14:creationId xmlns:p14="http://schemas.microsoft.com/office/powerpoint/2010/main" val="305506149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6906</TotalTime>
  <Words>457</Words>
  <Application>Microsoft Office PowerPoint</Application>
  <PresentationFormat>Panoramiczny</PresentationFormat>
  <Paragraphs>80</Paragraphs>
  <Slides>33</Slides>
  <Notes>3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Delivery</vt:lpstr>
      <vt:lpstr>Times New Roman</vt:lpstr>
      <vt:lpstr>Wingdings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Workshop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Workshop</vt:lpstr>
      <vt:lpstr>Workshop</vt:lpstr>
    </vt:vector>
  </TitlesOfParts>
  <Company>Deutsche Post DHL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Wojciech Michalski (DHL PL)</dc:creator>
  <cp:lastModifiedBy>Wojciech Michalski (DHL PL)</cp:lastModifiedBy>
  <cp:revision>51</cp:revision>
  <dcterms:created xsi:type="dcterms:W3CDTF">2023-09-13T07:31:48Z</dcterms:created>
  <dcterms:modified xsi:type="dcterms:W3CDTF">2023-10-09T06:07:06Z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36915f3-2f02-4945-8997-f2963298db46_Enabled">
    <vt:lpwstr>true</vt:lpwstr>
  </property>
  <property fmtid="{D5CDD505-2E9C-101B-9397-08002B2CF9AE}" pid="3" name="MSIP_Label_736915f3-2f02-4945-8997-f2963298db46_SetDate">
    <vt:lpwstr>2023-10-09T06:07:06Z</vt:lpwstr>
  </property>
  <property fmtid="{D5CDD505-2E9C-101B-9397-08002B2CF9AE}" pid="4" name="MSIP_Label_736915f3-2f02-4945-8997-f2963298db46_Method">
    <vt:lpwstr>Standard</vt:lpwstr>
  </property>
  <property fmtid="{D5CDD505-2E9C-101B-9397-08002B2CF9AE}" pid="5" name="MSIP_Label_736915f3-2f02-4945-8997-f2963298db46_Name">
    <vt:lpwstr>Internal</vt:lpwstr>
  </property>
  <property fmtid="{D5CDD505-2E9C-101B-9397-08002B2CF9AE}" pid="6" name="MSIP_Label_736915f3-2f02-4945-8997-f2963298db46_SiteId">
    <vt:lpwstr>cd99fef8-1cd3-4a2a-9bdf-15531181d65e</vt:lpwstr>
  </property>
  <property fmtid="{D5CDD505-2E9C-101B-9397-08002B2CF9AE}" pid="7" name="MSIP_Label_736915f3-2f02-4945-8997-f2963298db46_ActionId">
    <vt:lpwstr>e1813cac-dee9-4d75-a6e3-0327c3577dbe</vt:lpwstr>
  </property>
  <property fmtid="{D5CDD505-2E9C-101B-9397-08002B2CF9AE}" pid="8" name="MSIP_Label_736915f3-2f02-4945-8997-f2963298db46_ContentBits">
    <vt:lpwstr>1</vt:lpwstr>
  </property>
</Properties>
</file>